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5" r:id="rId3"/>
    <p:sldId id="267" r:id="rId4"/>
    <p:sldId id="279" r:id="rId5"/>
    <p:sldId id="268" r:id="rId6"/>
    <p:sldId id="277" r:id="rId7"/>
    <p:sldId id="278" r:id="rId8"/>
    <p:sldId id="271" r:id="rId9"/>
    <p:sldId id="283" r:id="rId10"/>
    <p:sldId id="281" r:id="rId11"/>
    <p:sldId id="282" r:id="rId12"/>
    <p:sldId id="284" r:id="rId13"/>
    <p:sldId id="285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03" d="100"/>
          <a:sy n="103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DAA0F0-10F9-A424-A204-D8639507E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D102F-4977-1F24-02CD-F2B43F689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C69760-3F02-E349-EDE3-83F2BC7D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8D006B-283F-BC37-1A52-0A960A18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AFB73-8B12-2CF0-1005-5735C4FA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93C9EE-7D31-42BA-D9BA-2BB738B2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0AAAB7-7C61-1D3C-219E-33A487AA9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B30CB6-E53D-3A1B-A161-D2BD3091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DBBB91-13AE-E2C0-874C-0136EA0D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5E0F55-FBDA-CCC9-7BEE-49B8194E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6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1A7E1D0-D40D-BACE-D131-49D622FE2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117EC-8CE6-E5FB-2A95-19CC99D9B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C31FCC-0B01-5F28-15CE-D42732F6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5B90F5-2591-F500-00FF-6B79D1BD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5412C8-4578-E9FA-B3C0-FC99B6F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55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63F684-646C-FA0D-C583-86C53CE8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C64A95-8446-A39E-DFFC-D28EDCD1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055DD7-052F-5689-8B55-9BCC4009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8F80D1-1FAF-575A-111C-C520BD20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695B3C-D4C3-AF5F-89F3-E8386DA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6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AE55D-95E3-8329-0AF7-9ED39C64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B74339-C713-8CCD-3964-3F2E33CC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57D5C6-284F-4B57-9B4C-4C07E51B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8D72AD-8C62-8F59-E7F6-5DFB3A46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904673-69F4-9E4A-C25F-13EDE0A0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10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E731F-11DD-AC93-04EC-45BB33D8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380168-CAE3-3038-91D1-D7BFA88A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F45A43-9C20-D7FC-F44E-F5950E2F4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D77C72-9CF3-4043-6587-09208984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0F09B3-C9A2-6B43-35FE-F76801D7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104561-054A-A526-6ABE-B59CB165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3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D5553B-825F-6652-0C70-467FC973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1FC52F-4C3B-1DDF-1A92-8346E53AB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6D78FC-4F75-6915-4DE8-858EE95B8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FB5367-92ED-8588-40AE-DA503FC5E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41B188-F44E-DE3A-B4C7-0C4F5F1E0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D08E29-9102-7C9D-48E1-89768190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816012D-6F28-A89A-AA3F-1176E7DD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4D057ED-ACF7-38D2-3DFA-5B3D1E2C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52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16BC74-9526-D0CD-FCCD-55F7FEC7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E92B2A-FF17-BA8F-5FF3-D74EB3B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D6A2CB-9A01-A012-EC0E-B3F9A93C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B1B0C0-A965-B3BD-2684-0058B96F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49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6166C7-A789-8146-5D1F-E758F389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D0E1F7-5157-3FD7-E9C3-4E2D112D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40BA07-890B-4CBC-74D3-419A7AB3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47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9BC23-1163-889E-E58E-CA83FC0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21339-4786-C7A5-E388-36264C3D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E34CB3-B59C-3DB9-AC06-5385FC130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111376-7290-0C78-AC33-4199BE0F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23503A-C009-D102-FF2E-8BF549F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29AD4C-6959-42DF-259A-CA49859A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67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CC8C25-82EA-5D27-8CDD-3942BFB1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2E2492E-6D26-3DE9-2C3F-D5C79999E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6BA96B-438E-C31F-C33D-79B8446C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3C0462A-8025-43D9-3B24-E62FD3B8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9B4C01-C26F-0CE1-003A-85C29596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C46FD9-47E3-F8CB-08C4-0A76DBBF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4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B74FEEB-87BF-94AB-94D1-1B482957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3A2B97-04C1-6CD6-D9DA-813A5CC8C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C0EEEA-144F-9922-94C2-FACE3DD25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D5A26-D187-1A4C-8F3F-1C9DD3405DAD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3FBB27-61D5-901A-ADBA-6E1D337B7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69D3E6-5651-2606-6A05-09130DA24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6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72013DB-1F05-6843-16D5-561453378EFC}"/>
              </a:ext>
            </a:extLst>
          </p:cNvPr>
          <p:cNvSpPr/>
          <p:nvPr/>
        </p:nvSpPr>
        <p:spPr>
          <a:xfrm>
            <a:off x="3845011" y="3429000"/>
            <a:ext cx="6121198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B71847B-8472-4729-63FA-2E2B7C7B66EC}"/>
              </a:ext>
            </a:extLst>
          </p:cNvPr>
          <p:cNvSpPr/>
          <p:nvPr/>
        </p:nvSpPr>
        <p:spPr>
          <a:xfrm>
            <a:off x="5789167" y="4636356"/>
            <a:ext cx="1758764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84437A9-D7EF-EB98-9EC1-2B7C5CA559D8}"/>
              </a:ext>
            </a:extLst>
          </p:cNvPr>
          <p:cNvSpPr/>
          <p:nvPr/>
        </p:nvSpPr>
        <p:spPr>
          <a:xfrm>
            <a:off x="5888087" y="0"/>
            <a:ext cx="6303913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75417DB-5E2E-5918-078F-1C9C4BEBE21A}"/>
              </a:ext>
            </a:extLst>
          </p:cNvPr>
          <p:cNvSpPr/>
          <p:nvPr/>
        </p:nvSpPr>
        <p:spPr>
          <a:xfrm>
            <a:off x="8515425" y="2113002"/>
            <a:ext cx="1859760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F6C2F42-0AAE-1F17-189D-8439CA2AD645}"/>
              </a:ext>
            </a:extLst>
          </p:cNvPr>
          <p:cNvSpPr/>
          <p:nvPr/>
        </p:nvSpPr>
        <p:spPr>
          <a:xfrm>
            <a:off x="9953821" y="3430011"/>
            <a:ext cx="2233442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1ED31C-964E-4BF6-ED36-29403C27587A}"/>
              </a:ext>
            </a:extLst>
          </p:cNvPr>
          <p:cNvSpPr/>
          <p:nvPr/>
        </p:nvSpPr>
        <p:spPr>
          <a:xfrm>
            <a:off x="-1" y="3429000"/>
            <a:ext cx="3832296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6BA973A-9CB7-0F7F-4967-A14579AD9996}"/>
              </a:ext>
            </a:extLst>
          </p:cNvPr>
          <p:cNvSpPr/>
          <p:nvPr/>
        </p:nvSpPr>
        <p:spPr>
          <a:xfrm>
            <a:off x="-1" y="0"/>
            <a:ext cx="5888413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839EB05-A29C-0DA3-3DD0-D9F04A1F0D4E}"/>
              </a:ext>
            </a:extLst>
          </p:cNvPr>
          <p:cNvSpPr/>
          <p:nvPr/>
        </p:nvSpPr>
        <p:spPr>
          <a:xfrm>
            <a:off x="2321023" y="2113004"/>
            <a:ext cx="1859760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02E613E-9297-9FA3-1990-394848D80790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F720ABD-FFEC-EA01-7F88-E6BCB3874815}"/>
              </a:ext>
            </a:extLst>
          </p:cNvPr>
          <p:cNvCxnSpPr>
            <a:cxnSpLocks/>
          </p:cNvCxnSpPr>
          <p:nvPr/>
        </p:nvCxnSpPr>
        <p:spPr>
          <a:xfrm>
            <a:off x="1351013" y="2258198"/>
            <a:ext cx="100789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E046B5C-5F76-084A-A844-D77F47C54055}"/>
              </a:ext>
            </a:extLst>
          </p:cNvPr>
          <p:cNvCxnSpPr>
            <a:cxnSpLocks/>
          </p:cNvCxnSpPr>
          <p:nvPr/>
        </p:nvCxnSpPr>
        <p:spPr>
          <a:xfrm>
            <a:off x="1351013" y="4770738"/>
            <a:ext cx="100789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>
            <a:extLst>
              <a:ext uri="{FF2B5EF4-FFF2-40B4-BE49-F238E27FC236}">
                <a16:creationId xmlns:a16="http://schemas.microsoft.com/office/drawing/2014/main" id="{F236E2F4-1E52-EAD8-8B69-79FBE94DB3A9}"/>
              </a:ext>
            </a:extLst>
          </p:cNvPr>
          <p:cNvSpPr/>
          <p:nvPr/>
        </p:nvSpPr>
        <p:spPr>
          <a:xfrm>
            <a:off x="2236581" y="217787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DEED77A-2802-48E9-44E7-B916025E5CD2}"/>
              </a:ext>
            </a:extLst>
          </p:cNvPr>
          <p:cNvSpPr/>
          <p:nvPr/>
        </p:nvSpPr>
        <p:spPr>
          <a:xfrm>
            <a:off x="4094218" y="217787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B643931-B1CD-5E2F-2157-BF784BACD5D5}"/>
              </a:ext>
            </a:extLst>
          </p:cNvPr>
          <p:cNvSpPr/>
          <p:nvPr/>
        </p:nvSpPr>
        <p:spPr>
          <a:xfrm>
            <a:off x="5679993" y="469041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CAC97CF-F396-B847-68D8-57CC8D4FF117}"/>
              </a:ext>
            </a:extLst>
          </p:cNvPr>
          <p:cNvSpPr/>
          <p:nvPr/>
        </p:nvSpPr>
        <p:spPr>
          <a:xfrm>
            <a:off x="7475839" y="469041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2B65B4-F21D-878F-44AB-1FA4E00BEA48}"/>
              </a:ext>
            </a:extLst>
          </p:cNvPr>
          <p:cNvSpPr txBox="1"/>
          <p:nvPr/>
        </p:nvSpPr>
        <p:spPr>
          <a:xfrm>
            <a:off x="123222" y="1795851"/>
            <a:ext cx="119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USA</a:t>
            </a:r>
            <a:endParaRPr kumimoji="1" lang="ja-JP" altLang="en-US" sz="3600" b="1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6E834F-2630-D825-CDCF-BA297690FB78}"/>
              </a:ext>
            </a:extLst>
          </p:cNvPr>
          <p:cNvSpPr txBox="1"/>
          <p:nvPr/>
        </p:nvSpPr>
        <p:spPr>
          <a:xfrm>
            <a:off x="122828" y="4616609"/>
            <a:ext cx="119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IND</a:t>
            </a:r>
            <a:endParaRPr kumimoji="1" lang="ja-JP" altLang="en-US" sz="3600" b="1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8D6436-F96E-200E-0881-0FA667A34475}"/>
              </a:ext>
            </a:extLst>
          </p:cNvPr>
          <p:cNvSpPr txBox="1"/>
          <p:nvPr/>
        </p:nvSpPr>
        <p:spPr>
          <a:xfrm>
            <a:off x="1923202" y="167605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9:30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FA86D6C-1CFB-547D-5BD2-A21CDBE95D7A}"/>
              </a:ext>
            </a:extLst>
          </p:cNvPr>
          <p:cNvSpPr txBox="1"/>
          <p:nvPr/>
        </p:nvSpPr>
        <p:spPr>
          <a:xfrm>
            <a:off x="3732143" y="16760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B52C501-A8F5-0812-EDFA-2F7658D1FC6F}"/>
              </a:ext>
            </a:extLst>
          </p:cNvPr>
          <p:cNvCxnSpPr>
            <a:cxnSpLocks/>
          </p:cNvCxnSpPr>
          <p:nvPr/>
        </p:nvCxnSpPr>
        <p:spPr>
          <a:xfrm>
            <a:off x="2310723" y="2258198"/>
            <a:ext cx="10299" cy="251254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3C61C2B2-0169-0B84-BA2B-F7AB63898DFB}"/>
              </a:ext>
            </a:extLst>
          </p:cNvPr>
          <p:cNvCxnSpPr>
            <a:cxnSpLocks/>
          </p:cNvCxnSpPr>
          <p:nvPr/>
        </p:nvCxnSpPr>
        <p:spPr>
          <a:xfrm flipH="1">
            <a:off x="4176585" y="2258197"/>
            <a:ext cx="10304" cy="25125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2F76C4A7-D8B5-56BF-E976-8E9C1EC28FC6}"/>
              </a:ext>
            </a:extLst>
          </p:cNvPr>
          <p:cNvCxnSpPr>
            <a:cxnSpLocks/>
          </p:cNvCxnSpPr>
          <p:nvPr/>
        </p:nvCxnSpPr>
        <p:spPr>
          <a:xfrm>
            <a:off x="5772671" y="2258197"/>
            <a:ext cx="0" cy="25928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8653F69-D027-6A58-0C99-A2A56B52DC8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556158" y="2258197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E82AA8C-ABCC-325B-012F-54E1B891E0E0}"/>
              </a:ext>
            </a:extLst>
          </p:cNvPr>
          <p:cNvSpPr txBox="1"/>
          <p:nvPr/>
        </p:nvSpPr>
        <p:spPr>
          <a:xfrm>
            <a:off x="1837842" y="4900132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19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2C709C2-B9DF-1677-F582-B80F7F32A098}"/>
              </a:ext>
            </a:extLst>
          </p:cNvPr>
          <p:cNvSpPr txBox="1"/>
          <p:nvPr/>
        </p:nvSpPr>
        <p:spPr>
          <a:xfrm>
            <a:off x="3780834" y="490013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kumimoji="1" lang="en-US" altLang="ja-JP" sz="2400" dirty="0"/>
              <a:t>:30</a:t>
            </a:r>
            <a:endParaRPr kumimoji="1" lang="ja-JP" altLang="en-US" sz="24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9A61B76-50EC-65F7-67FB-A80D4E306A6A}"/>
              </a:ext>
            </a:extLst>
          </p:cNvPr>
          <p:cNvSpPr txBox="1"/>
          <p:nvPr/>
        </p:nvSpPr>
        <p:spPr>
          <a:xfrm>
            <a:off x="5378968" y="490013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9</a:t>
            </a:r>
            <a:r>
              <a:rPr kumimoji="1" lang="en-US" altLang="ja-JP" sz="2400" dirty="0"/>
              <a:t>:15</a:t>
            </a:r>
            <a:endParaRPr kumimoji="1" lang="ja-JP" altLang="en-US" sz="24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CFD3AD-73B2-9D94-32E8-9AA925E1A079}"/>
              </a:ext>
            </a:extLst>
          </p:cNvPr>
          <p:cNvSpPr txBox="1"/>
          <p:nvPr/>
        </p:nvSpPr>
        <p:spPr>
          <a:xfrm>
            <a:off x="7088318" y="4900131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15:30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A83C12-2A52-AC53-301A-0B52804AA9EC}"/>
              </a:ext>
            </a:extLst>
          </p:cNvPr>
          <p:cNvSpPr txBox="1"/>
          <p:nvPr/>
        </p:nvSpPr>
        <p:spPr>
          <a:xfrm>
            <a:off x="7150102" y="17145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ABB7591-C94E-1E4E-DE49-911DAA4FDE6D}"/>
              </a:ext>
            </a:extLst>
          </p:cNvPr>
          <p:cNvSpPr txBox="1"/>
          <p:nvPr/>
        </p:nvSpPr>
        <p:spPr>
          <a:xfrm>
            <a:off x="5269227" y="16760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23:45</a:t>
            </a:r>
            <a:endParaRPr kumimoji="1" lang="ja-JP" altLang="en-US" sz="2400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6D0DE323-2F35-8CAC-4A04-942CCC80F3CD}"/>
              </a:ext>
            </a:extLst>
          </p:cNvPr>
          <p:cNvSpPr/>
          <p:nvPr/>
        </p:nvSpPr>
        <p:spPr>
          <a:xfrm>
            <a:off x="8432462" y="2177877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7C7879D-6B5B-87B5-1A73-24C0992AFDA8}"/>
              </a:ext>
            </a:extLst>
          </p:cNvPr>
          <p:cNvSpPr txBox="1"/>
          <p:nvPr/>
        </p:nvSpPr>
        <p:spPr>
          <a:xfrm>
            <a:off x="8131435" y="171793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9:30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F41A79-E97F-36D1-993D-67E6EF500F51}"/>
              </a:ext>
            </a:extLst>
          </p:cNvPr>
          <p:cNvSpPr txBox="1"/>
          <p:nvPr/>
        </p:nvSpPr>
        <p:spPr>
          <a:xfrm>
            <a:off x="5353842" y="4388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α</a:t>
            </a:r>
            <a:endParaRPr kumimoji="1" lang="ja-JP" altLang="en-US" b="1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29C874-033B-4969-8ACA-6919C32B1E52}"/>
              </a:ext>
            </a:extLst>
          </p:cNvPr>
          <p:cNvSpPr txBox="1"/>
          <p:nvPr/>
        </p:nvSpPr>
        <p:spPr>
          <a:xfrm>
            <a:off x="7562263" y="4383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β</a:t>
            </a:r>
            <a:endParaRPr kumimoji="1" lang="ja-JP" altLang="en-US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4CE1BB-A10F-35AC-D0C8-023CC4567C33}"/>
              </a:ext>
            </a:extLst>
          </p:cNvPr>
          <p:cNvSpPr txBox="1"/>
          <p:nvPr/>
        </p:nvSpPr>
        <p:spPr>
          <a:xfrm>
            <a:off x="1979789" y="22769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</a:t>
            </a:r>
            <a:endParaRPr kumimoji="1" lang="ja-JP" altLang="en-US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72F2F5-601E-3972-398F-F19F1E20A138}"/>
              </a:ext>
            </a:extLst>
          </p:cNvPr>
          <p:cNvSpPr txBox="1"/>
          <p:nvPr/>
        </p:nvSpPr>
        <p:spPr>
          <a:xfrm>
            <a:off x="4185947" y="224438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B</a:t>
            </a:r>
            <a:endParaRPr kumimoji="1" lang="ja-JP" altLang="en-US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F1435C-E573-61A0-A582-3DE107ED4CF7}"/>
              </a:ext>
            </a:extLst>
          </p:cNvPr>
          <p:cNvSpPr txBox="1"/>
          <p:nvPr/>
        </p:nvSpPr>
        <p:spPr>
          <a:xfrm>
            <a:off x="8200780" y="227072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</a:t>
            </a:r>
            <a:endParaRPr kumimoji="1" lang="ja-JP" altLang="en-US" b="1"/>
          </a:p>
        </p:txBody>
      </p:sp>
      <p:sp>
        <p:nvSpPr>
          <p:cNvPr id="56" name="曲折矢印 55">
            <a:extLst>
              <a:ext uri="{FF2B5EF4-FFF2-40B4-BE49-F238E27FC236}">
                <a16:creationId xmlns:a16="http://schemas.microsoft.com/office/drawing/2014/main" id="{93BD8E5B-677A-B2A4-E895-B24E24CBDAFB}"/>
              </a:ext>
            </a:extLst>
          </p:cNvPr>
          <p:cNvSpPr/>
          <p:nvPr/>
        </p:nvSpPr>
        <p:spPr>
          <a:xfrm rot="13481118" flipH="1">
            <a:off x="369302" y="2734428"/>
            <a:ext cx="1550848" cy="1489829"/>
          </a:xfrm>
          <a:prstGeom prst="bentArrow">
            <a:avLst>
              <a:gd name="adj1" fmla="val 9586"/>
              <a:gd name="adj2" fmla="val 12045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EE1CC8D-4163-81B2-EA22-A2158EB61C3B}"/>
              </a:ext>
            </a:extLst>
          </p:cNvPr>
          <p:cNvSpPr txBox="1"/>
          <p:nvPr/>
        </p:nvSpPr>
        <p:spPr>
          <a:xfrm>
            <a:off x="858318" y="3668834"/>
            <a:ext cx="1542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9h30m ahead</a:t>
            </a:r>
            <a:endParaRPr kumimoji="1" lang="ja-JP" altLang="en-US" sz="1600" b="1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B63DD3A-CB25-73A3-33B0-AE614C0ECA09}"/>
              </a:ext>
            </a:extLst>
          </p:cNvPr>
          <p:cNvSpPr txBox="1"/>
          <p:nvPr/>
        </p:nvSpPr>
        <p:spPr>
          <a:xfrm>
            <a:off x="9923356" y="1723935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95C6526-07EF-CB47-2F75-C59F01541A9C}"/>
              </a:ext>
            </a:extLst>
          </p:cNvPr>
          <p:cNvSpPr/>
          <p:nvPr/>
        </p:nvSpPr>
        <p:spPr>
          <a:xfrm>
            <a:off x="10294866" y="2185600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E17DDE1-113A-FDF3-0604-878D8FD05B1C}"/>
              </a:ext>
            </a:extLst>
          </p:cNvPr>
          <p:cNvCxnSpPr>
            <a:cxnSpLocks/>
          </p:cNvCxnSpPr>
          <p:nvPr/>
        </p:nvCxnSpPr>
        <p:spPr>
          <a:xfrm>
            <a:off x="8511751" y="2287027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F1E492-1288-98AE-0C65-6E6288961B72}"/>
              </a:ext>
            </a:extLst>
          </p:cNvPr>
          <p:cNvCxnSpPr>
            <a:cxnSpLocks/>
          </p:cNvCxnSpPr>
          <p:nvPr/>
        </p:nvCxnSpPr>
        <p:spPr>
          <a:xfrm>
            <a:off x="10381742" y="2340571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4206FA-D855-7471-B74D-A15DCA9CF09C}"/>
              </a:ext>
            </a:extLst>
          </p:cNvPr>
          <p:cNvSpPr txBox="1"/>
          <p:nvPr/>
        </p:nvSpPr>
        <p:spPr>
          <a:xfrm>
            <a:off x="8043285" y="4904764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19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027402-E132-A7F5-25DD-839D80A4E0BF}"/>
              </a:ext>
            </a:extLst>
          </p:cNvPr>
          <p:cNvSpPr txBox="1"/>
          <p:nvPr/>
        </p:nvSpPr>
        <p:spPr>
          <a:xfrm>
            <a:off x="9970946" y="49047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kumimoji="1" lang="en-US" altLang="ja-JP" sz="2400" dirty="0"/>
              <a:t>:30</a:t>
            </a:r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F32616-B6D5-6811-F1C9-C96EE52E3B6D}"/>
              </a:ext>
            </a:extLst>
          </p:cNvPr>
          <p:cNvSpPr txBox="1"/>
          <p:nvPr/>
        </p:nvSpPr>
        <p:spPr>
          <a:xfrm>
            <a:off x="10372175" y="22725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</a:t>
            </a:r>
            <a:endParaRPr kumimoji="1" lang="ja-JP" altLang="en-US" b="1"/>
          </a:p>
        </p:txBody>
      </p:sp>
      <p:sp>
        <p:nvSpPr>
          <p:cNvPr id="36" name="角丸四角形吹き出し 35">
            <a:extLst>
              <a:ext uri="{FF2B5EF4-FFF2-40B4-BE49-F238E27FC236}">
                <a16:creationId xmlns:a16="http://schemas.microsoft.com/office/drawing/2014/main" id="{8DB92C6A-2C99-A746-91B3-66929696DBCC}"/>
              </a:ext>
            </a:extLst>
          </p:cNvPr>
          <p:cNvSpPr/>
          <p:nvPr/>
        </p:nvSpPr>
        <p:spPr>
          <a:xfrm>
            <a:off x="449382" y="80993"/>
            <a:ext cx="5077868" cy="1390913"/>
          </a:xfrm>
          <a:prstGeom prst="wedgeRoundRectCallout">
            <a:avLst>
              <a:gd name="adj1" fmla="val -33615"/>
              <a:gd name="adj2" fmla="val 71239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1600" dirty="0">
                <a:solidFill>
                  <a:schemeClr val="tx1"/>
                </a:solidFill>
              </a:rPr>
              <a:t>US companies’ stocks and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 ADR </a:t>
            </a:r>
            <a:r>
              <a:rPr kumimoji="1" lang="en-US" altLang="ja-JP" sz="1600" dirty="0">
                <a:solidFill>
                  <a:schemeClr val="tx1"/>
                </a:solidFill>
              </a:rPr>
              <a:t>are traded in New York Stock Exchange (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NYSE</a:t>
            </a:r>
            <a:r>
              <a:rPr kumimoji="1" lang="en-US" altLang="ja-JP" sz="1600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1600" b="1" dirty="0">
                <a:solidFill>
                  <a:schemeClr val="tx1"/>
                </a:solidFill>
              </a:rPr>
              <a:t>Indexes</a:t>
            </a:r>
            <a:r>
              <a:rPr kumimoji="1" lang="en-US" altLang="ja-JP" sz="1600" dirty="0">
                <a:solidFill>
                  <a:schemeClr val="tx1"/>
                </a:solidFill>
              </a:rPr>
              <a:t> for specific stocks are also published.</a:t>
            </a:r>
          </a:p>
          <a:p>
            <a:r>
              <a:rPr lang="en-US" altLang="ja-JP" sz="1600" b="1" dirty="0">
                <a:solidFill>
                  <a:schemeClr val="tx1"/>
                </a:solidFill>
              </a:rPr>
              <a:t>       </a:t>
            </a:r>
            <a:r>
              <a:rPr lang="en-US" altLang="ja-JP" sz="1600" dirty="0">
                <a:solidFill>
                  <a:schemeClr val="tx1"/>
                </a:solidFill>
              </a:rPr>
              <a:t>Ex. </a:t>
            </a:r>
            <a:r>
              <a:rPr lang="en-US" altLang="ja-JP" sz="1600" b="1" dirty="0">
                <a:solidFill>
                  <a:schemeClr val="tx1"/>
                </a:solidFill>
              </a:rPr>
              <a:t>NASD (NASDAQ)</a:t>
            </a:r>
          </a:p>
        </p:txBody>
      </p:sp>
      <p:sp>
        <p:nvSpPr>
          <p:cNvPr id="39" name="角丸四角形吹き出し 38">
            <a:extLst>
              <a:ext uri="{FF2B5EF4-FFF2-40B4-BE49-F238E27FC236}">
                <a16:creationId xmlns:a16="http://schemas.microsoft.com/office/drawing/2014/main" id="{3CE3818E-FFBE-5E7B-194C-9C915F590748}"/>
              </a:ext>
            </a:extLst>
          </p:cNvPr>
          <p:cNvSpPr/>
          <p:nvPr/>
        </p:nvSpPr>
        <p:spPr>
          <a:xfrm>
            <a:off x="355843" y="5423232"/>
            <a:ext cx="5077868" cy="1353776"/>
          </a:xfrm>
          <a:prstGeom prst="wedgeRoundRectCallout">
            <a:avLst>
              <a:gd name="adj1" fmla="val -33858"/>
              <a:gd name="adj2" fmla="val -70016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Indian companies’ stocks 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are traded in National Stock Exchange of India (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NSE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      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Ex.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INFY (Infosys), TATA MOTORORS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            ICICI BANK</a:t>
            </a:r>
          </a:p>
        </p:txBody>
      </p:sp>
    </p:spTree>
    <p:extLst>
      <p:ext uri="{BB962C8B-B14F-4D97-AF65-F5344CB8AC3E}">
        <p14:creationId xmlns:p14="http://schemas.microsoft.com/office/powerpoint/2010/main" val="289279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8CF55E-DE8D-3374-1D7C-FBFD4A95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71" y="3060631"/>
            <a:ext cx="4963102" cy="334288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3929646" y="299651"/>
            <a:ext cx="4292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 – Boosting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49DE0A-8324-B949-7423-77EBD36D9F0B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7" name="表 5">
            <a:extLst>
              <a:ext uri="{FF2B5EF4-FFF2-40B4-BE49-F238E27FC236}">
                <a16:creationId xmlns:a16="http://schemas.microsoft.com/office/drawing/2014/main" id="{69DC454B-560B-FA91-CF38-AC039F8A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929345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254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142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249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80FBC2-E9A8-4A05-2F7A-DCF9A7B8A6EB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DDB73D-CAC6-E950-BEAF-810BF70C7C6A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390FAB2-1D58-AE7B-F066-A00DA010C751}"/>
                  </a:ext>
                </a:extLst>
              </p:cNvPr>
              <p:cNvSpPr txBox="1"/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0.49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0.34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0.64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0.36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AUC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0.489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390FAB2-1D58-AE7B-F066-A00DA010C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blipFill>
                <a:blip r:embed="rId3"/>
                <a:stretch>
                  <a:fillRect l="-862" t="-1081" r="-287" b="-32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1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4C7C3D-76D1-97F4-0D21-F918B44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24" y="1767829"/>
            <a:ext cx="3003381" cy="20627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439580-B295-999D-8AB7-9D883E3E7A18}"/>
              </a:ext>
            </a:extLst>
          </p:cNvPr>
          <p:cNvSpPr txBox="1"/>
          <p:nvPr/>
        </p:nvSpPr>
        <p:spPr>
          <a:xfrm>
            <a:off x="1134103" y="4252558"/>
            <a:ext cx="9923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nyse_preVolume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and 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have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high importance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both Random Forest and Boosting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nyse_preClose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has also relatively high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	 Create models using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nyse_preVolume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and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nyse_preClose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4139715" y="299651"/>
            <a:ext cx="3879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DA51CA-6302-56D0-A821-1ABADD6B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30" y="1767829"/>
            <a:ext cx="3031619" cy="20751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0AEECF-7B05-7A6D-7E0B-D7357639D444}"/>
              </a:ext>
            </a:extLst>
          </p:cNvPr>
          <p:cNvSpPr txBox="1"/>
          <p:nvPr/>
        </p:nvSpPr>
        <p:spPr>
          <a:xfrm>
            <a:off x="1552887" y="1251016"/>
            <a:ext cx="407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from Random Forest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2529C4-CD4F-2934-4E54-EBCA4F7909CD}"/>
              </a:ext>
            </a:extLst>
          </p:cNvPr>
          <p:cNvSpPr txBox="1"/>
          <p:nvPr/>
        </p:nvSpPr>
        <p:spPr>
          <a:xfrm>
            <a:off x="6900283" y="1232481"/>
            <a:ext cx="346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from Boosting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94745A-6EB0-F63E-742B-E0DD372DBBAF}"/>
              </a:ext>
            </a:extLst>
          </p:cNvPr>
          <p:cNvSpPr/>
          <p:nvPr/>
        </p:nvSpPr>
        <p:spPr>
          <a:xfrm>
            <a:off x="2100844" y="1780186"/>
            <a:ext cx="2928356" cy="24632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45B39D2-16E6-D94F-EC2E-05D1E97C835A}"/>
              </a:ext>
            </a:extLst>
          </p:cNvPr>
          <p:cNvSpPr/>
          <p:nvPr/>
        </p:nvSpPr>
        <p:spPr>
          <a:xfrm>
            <a:off x="2127761" y="2436118"/>
            <a:ext cx="2928356" cy="46772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3773983-BB34-A32D-18FD-FE36DB4D7F20}"/>
              </a:ext>
            </a:extLst>
          </p:cNvPr>
          <p:cNvSpPr/>
          <p:nvPr/>
        </p:nvSpPr>
        <p:spPr>
          <a:xfrm>
            <a:off x="7162800" y="1753024"/>
            <a:ext cx="2928356" cy="24632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E84F970-9AA0-8A3A-98F8-2EDE2282B074}"/>
              </a:ext>
            </a:extLst>
          </p:cNvPr>
          <p:cNvSpPr/>
          <p:nvPr/>
        </p:nvSpPr>
        <p:spPr>
          <a:xfrm>
            <a:off x="7135883" y="2448879"/>
            <a:ext cx="2928356" cy="46772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8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410664" y="299651"/>
            <a:ext cx="5332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Feature reduced models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1324960" y="1467155"/>
            <a:ext cx="687992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0.54, AUC = 0.539</a:t>
            </a: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Forest       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0.51, AUC = 0.504</a:t>
            </a: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Boosting                    </a:t>
            </a: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0.51, AUC = 0.513</a:t>
            </a: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Accuracy of each model:</a:t>
            </a: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601D180-72E2-56A6-9A06-F5218A129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87047"/>
              </p:ext>
            </p:extLst>
          </p:nvPr>
        </p:nvGraphicFramePr>
        <p:xfrm>
          <a:off x="475702" y="4179560"/>
          <a:ext cx="112020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522">
                  <a:extLst>
                    <a:ext uri="{9D8B030D-6E8A-4147-A177-3AD203B41FA5}">
                      <a16:colId xmlns:a16="http://schemas.microsoft.com/office/drawing/2014/main" val="1876281169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113112980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457230242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378014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Boosting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75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model</a:t>
                      </a:r>
                      <a:endParaRPr kumimoji="1" lang="ja-JP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0.539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0.537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0.524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0.518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0.493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0.489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9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 reduced model</a:t>
                      </a:r>
                      <a:endParaRPr kumimoji="1" lang="ja-JP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0.542</a:t>
                      </a: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0.539</a:t>
                      </a:r>
                      <a:endParaRPr kumimoji="1" lang="ja-JP" altLang="en-US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0.510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0.504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Accuracy: 0.514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AUC: 0.513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7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95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4868761" y="210980"/>
            <a:ext cx="2477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387874" y="1079774"/>
            <a:ext cx="1141625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Simulate day trading using the feature reduced Logistic regression model and test data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If the model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predicts that Close &gt;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open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sell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close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If the model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predicts that Close &lt;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sell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close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Calculate the cumulative return for a capital of 800,000 INR     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6C80334-6841-44F9-0D62-6E4E0921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3188045"/>
            <a:ext cx="5418300" cy="34304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B9CED26-EF3D-5790-D1BE-284A218F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0" y="3188044"/>
            <a:ext cx="5175634" cy="343043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D0EE19-CB5E-C008-045F-003360CCF225}"/>
              </a:ext>
            </a:extLst>
          </p:cNvPr>
          <p:cNvSpPr txBox="1"/>
          <p:nvPr/>
        </p:nvSpPr>
        <p:spPr>
          <a:xfrm>
            <a:off x="2622786" y="2818712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Blind trading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B07B51-BC42-CA39-5757-2EEF80BBABAE}"/>
              </a:ext>
            </a:extLst>
          </p:cNvPr>
          <p:cNvSpPr txBox="1"/>
          <p:nvPr/>
        </p:nvSpPr>
        <p:spPr>
          <a:xfrm>
            <a:off x="8331183" y="2818712"/>
            <a:ext cx="247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Trading using the model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0E0C6E-B7DD-0180-C097-C228AD498005}"/>
              </a:ext>
            </a:extLst>
          </p:cNvPr>
          <p:cNvSpPr txBox="1"/>
          <p:nvPr/>
        </p:nvSpPr>
        <p:spPr>
          <a:xfrm>
            <a:off x="6654530" y="2917568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(unit: 1e6)</a:t>
            </a:r>
            <a:endParaRPr kumimoji="1" lang="ja-JP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6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978294" y="106756"/>
            <a:ext cx="4731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Frame Structure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30EF2E-DDB0-C934-4B9D-1DDA798991AA}"/>
              </a:ext>
            </a:extLst>
          </p:cNvPr>
          <p:cNvSpPr txBox="1"/>
          <p:nvPr/>
        </p:nvSpPr>
        <p:spPr>
          <a:xfrm>
            <a:off x="103469" y="1136610"/>
            <a:ext cx="38443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 price – Open price in NSE (β-α)</a:t>
            </a:r>
          </a:p>
          <a:p>
            <a:r>
              <a:rPr lang="en-US" altLang="ja-JP" sz="1600" b="1" dirty="0">
                <a:latin typeface="Calibri" panose="020F0502020204030204" pitchFamily="34" charset="0"/>
                <a:cs typeface="Calibri" panose="020F0502020204030204" pitchFamily="34" charset="0"/>
              </a:rPr>
              <a:t>1 (Close – Open &gt; 0) or 0 (Close – Open &lt; 0)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73CDF9C-7609-CDFF-BE61-1612070F2FBB}"/>
              </a:ext>
            </a:extLst>
          </p:cNvPr>
          <p:cNvSpPr txBox="1"/>
          <p:nvPr/>
        </p:nvSpPr>
        <p:spPr>
          <a:xfrm>
            <a:off x="3978294" y="1926275"/>
            <a:ext cx="289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Previous business day’s data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01E80F70-0D31-C8D6-0054-E56DFBF9F910}"/>
              </a:ext>
            </a:extLst>
          </p:cNvPr>
          <p:cNvSpPr/>
          <p:nvPr/>
        </p:nvSpPr>
        <p:spPr>
          <a:xfrm rot="16200000">
            <a:off x="3972946" y="1783481"/>
            <a:ext cx="582877" cy="59780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01BFFA99-E815-CE3C-AD11-FADF0B455926}"/>
              </a:ext>
            </a:extLst>
          </p:cNvPr>
          <p:cNvSpPr/>
          <p:nvPr/>
        </p:nvSpPr>
        <p:spPr>
          <a:xfrm rot="16200000">
            <a:off x="9403758" y="2374239"/>
            <a:ext cx="582877" cy="480942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F21E98-C85B-DDB2-F8B3-D0F1D20A4EB8}"/>
              </a:ext>
            </a:extLst>
          </p:cNvPr>
          <p:cNvSpPr txBox="1"/>
          <p:nvPr/>
        </p:nvSpPr>
        <p:spPr>
          <a:xfrm>
            <a:off x="2844131" y="5063951"/>
            <a:ext cx="3260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 (between A and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Volume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2BC9F7-4728-37D0-6CB7-BC350C1121F8}"/>
              </a:ext>
            </a:extLst>
          </p:cNvPr>
          <p:cNvSpPr txBox="1"/>
          <p:nvPr/>
        </p:nvSpPr>
        <p:spPr>
          <a:xfrm>
            <a:off x="8079259" y="5130058"/>
            <a:ext cx="3260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NASDAQ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 (between A and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8D24B1E3-14FF-D7FF-061C-299DCA03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89021"/>
              </p:ext>
            </p:extLst>
          </p:nvPr>
        </p:nvGraphicFramePr>
        <p:xfrm>
          <a:off x="65398" y="2634956"/>
          <a:ext cx="12034510" cy="19354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03451">
                  <a:extLst>
                    <a:ext uri="{9D8B030D-6E8A-4147-A177-3AD203B41FA5}">
                      <a16:colId xmlns:a16="http://schemas.microsoft.com/office/drawing/2014/main" val="1943761618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845547559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437507555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57147833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922032501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733023277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335833525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421892672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223151069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370339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Close-Open</a:t>
                      </a:r>
                    </a:p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_sign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preOpen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preHigh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preLow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en-US" altLang="ja-JP" sz="16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preClose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preVolume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nasd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preOpen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nasd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preHigh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nasd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preLow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nasd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preClose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5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7.002500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7.112500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7.001250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11443200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2294.40991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2311.14990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2294.40991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2308.41992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7.087500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7.125000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7.048750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8181600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2307.27002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2313.72998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2295.62011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2308.70996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91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510770"/>
                  </a:ext>
                </a:extLst>
              </a:tr>
            </a:tbl>
          </a:graphicData>
        </a:graphic>
      </p:graphicFrame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509C179-6310-EA7D-B122-E8A933685C8D}"/>
              </a:ext>
            </a:extLst>
          </p:cNvPr>
          <p:cNvSpPr/>
          <p:nvPr/>
        </p:nvSpPr>
        <p:spPr>
          <a:xfrm>
            <a:off x="1210963" y="2531333"/>
            <a:ext cx="10940353" cy="2118011"/>
          </a:xfrm>
          <a:prstGeom prst="roundRect">
            <a:avLst>
              <a:gd name="adj" fmla="val 3248"/>
            </a:avLst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B5EE6DB-AEA8-914A-B661-4CB15896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126" y="891081"/>
            <a:ext cx="3443571" cy="14963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0A5570C-75BC-28B4-4181-1598F29FFBF9}"/>
              </a:ext>
            </a:extLst>
          </p:cNvPr>
          <p:cNvCxnSpPr>
            <a:cxnSpLocks/>
          </p:cNvCxnSpPr>
          <p:nvPr/>
        </p:nvCxnSpPr>
        <p:spPr>
          <a:xfrm flipV="1">
            <a:off x="667265" y="1752163"/>
            <a:ext cx="475812" cy="8827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CF8C7CF-DB0F-E8F4-D27A-645B644CC377}"/>
              </a:ext>
            </a:extLst>
          </p:cNvPr>
          <p:cNvCxnSpPr>
            <a:cxnSpLocks/>
          </p:cNvCxnSpPr>
          <p:nvPr/>
        </p:nvCxnSpPr>
        <p:spPr>
          <a:xfrm flipV="1">
            <a:off x="5523935" y="2244103"/>
            <a:ext cx="0" cy="287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9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2079931" y="1358347"/>
            <a:ext cx="8032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Histograms of previous day’s NYSE and NASDAQ data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There is no obvious difference between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nse_Close-Open_sign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ja-JP" sz="2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ja-JP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000" b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315457D-7E3A-8341-3725-CEDCEC3A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4" y="2502755"/>
            <a:ext cx="8179363" cy="330983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C253172-9C3B-B920-2BF1-00823DA8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97" y="2718487"/>
            <a:ext cx="3253635" cy="26616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4F5357-6849-D645-2243-BF84E9585953}"/>
              </a:ext>
            </a:extLst>
          </p:cNvPr>
          <p:cNvSpPr txBox="1"/>
          <p:nvPr/>
        </p:nvSpPr>
        <p:spPr>
          <a:xfrm>
            <a:off x="49428" y="3084382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7785A2-B4E4-0200-9D1B-49239DC6B2B0}"/>
              </a:ext>
            </a:extLst>
          </p:cNvPr>
          <p:cNvSpPr txBox="1"/>
          <p:nvPr/>
        </p:nvSpPr>
        <p:spPr>
          <a:xfrm>
            <a:off x="35000" y="470723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NASD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0961DC-E930-7A7C-CF99-618CB27075B9}"/>
              </a:ext>
            </a:extLst>
          </p:cNvPr>
          <p:cNvSpPr txBox="1"/>
          <p:nvPr/>
        </p:nvSpPr>
        <p:spPr>
          <a:xfrm>
            <a:off x="1239484" y="591459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AA804EE-C28D-88D5-D62C-8894D2B13386}"/>
              </a:ext>
            </a:extLst>
          </p:cNvPr>
          <p:cNvSpPr txBox="1"/>
          <p:nvPr/>
        </p:nvSpPr>
        <p:spPr>
          <a:xfrm>
            <a:off x="3282468" y="591459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8BDD01-FB85-49F1-F3EF-B10253E9352C}"/>
              </a:ext>
            </a:extLst>
          </p:cNvPr>
          <p:cNvSpPr txBox="1"/>
          <p:nvPr/>
        </p:nvSpPr>
        <p:spPr>
          <a:xfrm>
            <a:off x="5301141" y="5914590"/>
            <a:ext cx="11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3AA33B-27B9-0499-F257-2660840E8D91}"/>
              </a:ext>
            </a:extLst>
          </p:cNvPr>
          <p:cNvSpPr txBox="1"/>
          <p:nvPr/>
        </p:nvSpPr>
        <p:spPr>
          <a:xfrm>
            <a:off x="7221419" y="59145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B27563-ADBC-8BF7-59A8-E749F6A9134C}"/>
              </a:ext>
            </a:extLst>
          </p:cNvPr>
          <p:cNvSpPr txBox="1"/>
          <p:nvPr/>
        </p:nvSpPr>
        <p:spPr>
          <a:xfrm>
            <a:off x="9695094" y="5545258"/>
            <a:ext cx="145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 Volume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6B54F1-08AB-D0A8-A632-DB07CE68DDCC}"/>
              </a:ext>
            </a:extLst>
          </p:cNvPr>
          <p:cNvSpPr txBox="1"/>
          <p:nvPr/>
        </p:nvSpPr>
        <p:spPr>
          <a:xfrm>
            <a:off x="3884721" y="241422"/>
            <a:ext cx="4422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Histogram (1)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8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884721" y="241422"/>
            <a:ext cx="4422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Histogram (2)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1078478" y="1061818"/>
            <a:ext cx="10035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Histogram of the percentage change in the close price relative to open price in NYSE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distributions of </a:t>
            </a:r>
            <a:r>
              <a:rPr kumimoji="1"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nse_Close-Open_sign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kumimoji="1" lang="en-US" altLang="ja-JP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1" lang="en-US" altLang="ja-JP" sz="2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are almost identical but appear to be very slightly off.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8050FB6-F3FD-5D58-8B20-9C982DDD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59" y="2199083"/>
            <a:ext cx="6552086" cy="419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3C53CE8-60C5-DFBF-98D2-1FB5702B862B}"/>
                  </a:ext>
                </a:extLst>
              </p:cNvPr>
              <p:cNvSpPr txBox="1"/>
              <p:nvPr/>
            </p:nvSpPr>
            <p:spPr>
              <a:xfrm>
                <a:off x="3707764" y="6219644"/>
                <a:ext cx="3445815" cy="5467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𝐂𝐥𝐨𝐬𝐞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ja-JP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4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𝐎𝐩𝐞𝐧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𝐎𝐩𝐞𝐧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kumimoji="1" lang="ja-JP" altLang="en-US" sz="1400" b="1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3C53CE8-60C5-DFBF-98D2-1FB5702B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764" y="6219644"/>
                <a:ext cx="3445815" cy="54675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8F9C46C0-0F38-4B70-57E2-59071F61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98" y="5070291"/>
            <a:ext cx="3443571" cy="1496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492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CAA1D3C-61CF-C3FF-2426-FAC901A3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9" y="1725360"/>
            <a:ext cx="8168062" cy="502142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2011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905AE2-3CED-1AB0-A3C5-37187A79F18E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(1)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EC5DCA-EDA8-896C-18A9-F0BEC94C5164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</p:spTree>
    <p:extLst>
      <p:ext uri="{BB962C8B-B14F-4D97-AF65-F5344CB8AC3E}">
        <p14:creationId xmlns:p14="http://schemas.microsoft.com/office/powerpoint/2010/main" val="199808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8AAE0B3-3BAF-A9D2-C3C5-F5F8EE54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7" y="1774793"/>
            <a:ext cx="8139799" cy="502142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E653DA-48D6-C74E-C57F-B616CC8387E3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(2)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78F4F2-82C5-F6F1-C54C-9A45ADCF8964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</p:spTree>
    <p:extLst>
      <p:ext uri="{BB962C8B-B14F-4D97-AF65-F5344CB8AC3E}">
        <p14:creationId xmlns:p14="http://schemas.microsoft.com/office/powerpoint/2010/main" val="281722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DFCB08C-6C3C-8A02-8974-417E14EA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9" y="1725360"/>
            <a:ext cx="8066136" cy="502142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(3)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2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2879318" y="299651"/>
            <a:ext cx="6433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1 – Logistic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egression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45FA43A-F5ED-2455-FD2B-72D144900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64787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297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177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250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202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7B93B7-4B43-84F8-BB85-3ED942B7D972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7BDEB2-AACC-7649-BB70-FE7598449985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30C327-DAD1-88A7-D6E7-25916D1E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04" y="3060631"/>
            <a:ext cx="4841789" cy="3256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8DCD11-F07C-DA99-CA3E-15E42C0B9BA7}"/>
                  </a:ext>
                </a:extLst>
              </p:cNvPr>
              <p:cNvSpPr txBox="1"/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0.54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0.45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0.63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0.37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AUC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0.537</a:t>
                </a:r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8DCD11-F07C-DA99-CA3E-15E42C0B9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blipFill>
                <a:blip r:embed="rId3"/>
                <a:stretch>
                  <a:fillRect l="-862" t="-1081" r="-287" b="-32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95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CB01B9D-2016-6ABC-9686-B8804305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04" y="3051807"/>
            <a:ext cx="4833969" cy="327462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3262379" y="299651"/>
            <a:ext cx="564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2 –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D3B01B-045E-E986-7B3F-4194E94BC524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4" name="表 5">
            <a:extLst>
              <a:ext uri="{FF2B5EF4-FFF2-40B4-BE49-F238E27FC236}">
                <a16:creationId xmlns:a16="http://schemas.microsoft.com/office/drawing/2014/main" id="{A2F3142C-C91E-9631-8ECF-31B98703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31543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364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331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06BA1C-1BA8-6F52-5478-053B467F81F4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E65BB-8C61-75C7-E62E-722876364C61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1FD5817-1CA3-AAAB-2359-731A1C42F5BB}"/>
                  </a:ext>
                </a:extLst>
              </p:cNvPr>
              <p:cNvSpPr txBox="1"/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0.52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0.27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0.77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0.23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AUC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0.518</a:t>
                </a: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1FD5817-1CA3-AAAB-2359-731A1C42F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426844"/>
                <a:ext cx="4402744" cy="2336665"/>
              </a:xfrm>
              <a:prstGeom prst="rect">
                <a:avLst/>
              </a:prstGeom>
              <a:blipFill>
                <a:blip r:embed="rId3"/>
                <a:stretch>
                  <a:fillRect l="-862" t="-1081" r="-287" b="-32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55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7500</TotalTime>
  <Words>874</Words>
  <Application>Microsoft Macintosh PowerPoint</Application>
  <PresentationFormat>ワイド画面</PresentationFormat>
  <Paragraphs>224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游ゴシック</vt:lpstr>
      <vt:lpstr>游ゴシック Light</vt:lpstr>
      <vt:lpstr>Arial</vt:lpstr>
      <vt:lpstr>Calibri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Osawa, Kentaro</dc:creator>
  <cp:lastModifiedBy>Osawa, Kentaro</cp:lastModifiedBy>
  <cp:revision>10</cp:revision>
  <dcterms:created xsi:type="dcterms:W3CDTF">2022-11-14T04:07:45Z</dcterms:created>
  <dcterms:modified xsi:type="dcterms:W3CDTF">2022-12-07T19:55:33Z</dcterms:modified>
</cp:coreProperties>
</file>